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962" r:id="rId6"/>
    <p:sldId id="963" r:id="rId7"/>
    <p:sldId id="366"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2" d="100"/>
          <a:sy n="152" d="100"/>
        </p:scale>
        <p:origin x="38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5459421E-A769-4CD5-A9E2-4ED176F2B8E9}"/>
    <pc:docChg chg="modSld modMainMaster">
      <pc:chgData name="Dees, Walter" userId="8ee75126-16a7-4962-96c4-920e8247786f" providerId="ADAL" clId="{5459421E-A769-4CD5-A9E2-4ED176F2B8E9}" dt="2023-09-06T21:07:31.338" v="8" actId="20577"/>
      <pc:docMkLst>
        <pc:docMk/>
      </pc:docMkLst>
      <pc:sldChg chg="modSp mod">
        <pc:chgData name="Dees, Walter" userId="8ee75126-16a7-4962-96c4-920e8247786f" providerId="ADAL" clId="{5459421E-A769-4CD5-A9E2-4ED176F2B8E9}" dt="2023-09-06T21:07:31.338" v="8" actId="20577"/>
        <pc:sldMkLst>
          <pc:docMk/>
          <pc:sldMk cId="0" sldId="341"/>
        </pc:sldMkLst>
        <pc:spChg chg="mod">
          <ac:chgData name="Dees, Walter" userId="8ee75126-16a7-4962-96c4-920e8247786f" providerId="ADAL" clId="{5459421E-A769-4CD5-A9E2-4ED176F2B8E9}" dt="2023-09-06T21:07:31.338" v="8" actId="20577"/>
          <ac:spMkLst>
            <pc:docMk/>
            <pc:sldMk cId="0" sldId="341"/>
            <ac:spMk id="5122" creationId="{6BFCA172-672F-4297-B767-9F7EDE373FA1}"/>
          </ac:spMkLst>
        </pc:spChg>
      </pc:sldChg>
      <pc:sldMasterChg chg="modSp mod">
        <pc:chgData name="Dees, Walter" userId="8ee75126-16a7-4962-96c4-920e8247786f" providerId="ADAL" clId="{5459421E-A769-4CD5-A9E2-4ED176F2B8E9}" dt="2023-09-06T20:50:01.459" v="7" actId="6549"/>
        <pc:sldMasterMkLst>
          <pc:docMk/>
          <pc:sldMasterMk cId="0" sldId="2147485146"/>
        </pc:sldMasterMkLst>
        <pc:spChg chg="mod">
          <ac:chgData name="Dees, Walter" userId="8ee75126-16a7-4962-96c4-920e8247786f" providerId="ADAL" clId="{5459421E-A769-4CD5-A9E2-4ED176F2B8E9}" dt="2023-09-06T20:50:01.459" v="7" actId="6549"/>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636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 Plenary #101	</a:t>
            </a:r>
          </a:p>
          <a:p>
            <a:pPr eaLnBrk="1" hangingPunct="1">
              <a:defRPr/>
            </a:pPr>
            <a:r>
              <a:rPr lang="fr-FR" altLang="en-US" sz="1400" b="1" dirty="0">
                <a:latin typeface="Arial "/>
              </a:rPr>
              <a:t>Bangalore, </a:t>
            </a:r>
            <a:r>
              <a:rPr lang="fr-FR" altLang="en-US" sz="1400" b="1" dirty="0" err="1">
                <a:latin typeface="Arial "/>
              </a:rPr>
              <a:t>India</a:t>
            </a:r>
            <a:r>
              <a:rPr lang="fr-FR" altLang="en-US" sz="1400" b="1" dirty="0">
                <a:latin typeface="Arial "/>
              </a:rPr>
              <a:t>, </a:t>
            </a:r>
            <a:r>
              <a:rPr lang="fr-FR" altLang="en-US" sz="1400" b="1" dirty="0" err="1">
                <a:latin typeface="Arial "/>
              </a:rPr>
              <a:t>September</a:t>
            </a:r>
            <a:r>
              <a:rPr lang="fr-FR" altLang="en-US" sz="1400" b="1" dirty="0">
                <a:latin typeface="Arial "/>
              </a:rPr>
              <a:t> 11-15,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 SP-231115</a:t>
            </a:r>
            <a:endParaRPr lang="sv-SE" altLang="en-US" sz="1400" b="1" dirty="0">
              <a:solidFill>
                <a:srgbClr val="0000FF"/>
              </a:solidFill>
              <a:latin typeface="Arial "/>
            </a:endParaRPr>
          </a:p>
          <a:p>
            <a:pPr algn="r" eaLnBrk="1" hangingPunct="1">
              <a:defRPr/>
            </a:pP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02198" y="2162825"/>
            <a:ext cx="8669715" cy="1662098"/>
          </a:xfrm>
        </p:spPr>
        <p:txBody>
          <a:bodyPr/>
          <a:lstStyle/>
          <a:p>
            <a:pPr eaLnBrk="1" hangingPunct="1"/>
            <a:r>
              <a:rPr lang="en-US" altLang="en-US" sz="4400" dirty="0"/>
              <a:t>Proposal for improved alignment between SA1 </a:t>
            </a:r>
            <a:r>
              <a:rPr lang="en-US" altLang="en-US" sz="4400"/>
              <a:t>and SA2 </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spcBef>
                <a:spcPts val="600"/>
              </a:spcBef>
              <a:buFontTx/>
              <a:buNone/>
            </a:pPr>
            <a:r>
              <a:rPr lang="en-GB" altLang="en-US" dirty="0"/>
              <a:t>Philips International B.V., Siemens AG</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39062" y="560387"/>
            <a:ext cx="10515600" cy="1130301"/>
          </a:xfrm>
        </p:spPr>
        <p:txBody>
          <a:bodyPr/>
          <a:lstStyle/>
          <a:p>
            <a:r>
              <a:rPr lang="en-US" altLang="en-US" sz="4000" dirty="0"/>
              <a:t>Introduction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683417" cy="4351338"/>
          </a:xfrm>
        </p:spPr>
        <p:txBody>
          <a:bodyPr/>
          <a:lstStyle/>
          <a:p>
            <a:r>
              <a:rPr lang="en-US" altLang="en-US" sz="2000" dirty="0"/>
              <a:t> SA1 spends a lot of time gathering use cases and formulating requirements for new or improved features to be supported by 3GPP. </a:t>
            </a:r>
          </a:p>
          <a:p>
            <a:r>
              <a:rPr lang="en-US" sz="2000" dirty="0"/>
              <a:t> Unfortunately, in downstream groups such as SA2, it often happens that:</a:t>
            </a:r>
          </a:p>
          <a:p>
            <a:pPr lvl="1"/>
            <a:r>
              <a:rPr lang="en-US" sz="1200" dirty="0"/>
              <a:t>SA1 requirements are forgotten or ignored.</a:t>
            </a:r>
          </a:p>
          <a:p>
            <a:pPr lvl="1"/>
            <a:r>
              <a:rPr lang="en-US" sz="1200" dirty="0"/>
              <a:t>SA1 requirements are not fully supported.</a:t>
            </a:r>
          </a:p>
          <a:p>
            <a:pPr lvl="1"/>
            <a:r>
              <a:rPr lang="en-US" sz="1200" dirty="0"/>
              <a:t>New SA1 requirements are sometimes discussed during SID/WID scoping discussions, but dismissed with arguments that these are already supported, without any documentation (since such discussions are usually not </a:t>
            </a:r>
            <a:r>
              <a:rPr lang="en-US" sz="1200" dirty="0" err="1"/>
              <a:t>minuted</a:t>
            </a:r>
            <a:r>
              <a:rPr lang="en-US" sz="1200" dirty="0"/>
              <a:t>).</a:t>
            </a:r>
          </a:p>
          <a:p>
            <a:r>
              <a:rPr lang="en-US" sz="2000" dirty="0"/>
              <a:t>Some practical improvements are needed to align between the work conducted in SA1 and in SA2.</a:t>
            </a:r>
          </a:p>
          <a:p>
            <a:pPr lvl="1"/>
            <a:endParaRPr lang="en-US" altLang="en-US" sz="1600" dirty="0"/>
          </a:p>
          <a:p>
            <a:pPr marL="0" indent="0">
              <a:buNone/>
            </a:pPr>
            <a:endParaRPr lang="en-US" altLang="en-US" sz="2400" dirty="0"/>
          </a:p>
        </p:txBody>
      </p:sp>
    </p:spTree>
    <p:extLst>
      <p:ext uri="{BB962C8B-B14F-4D97-AF65-F5344CB8AC3E}">
        <p14:creationId xmlns:p14="http://schemas.microsoft.com/office/powerpoint/2010/main" val="156832595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56501" y="475609"/>
            <a:ext cx="9786457" cy="1130301"/>
          </a:xfrm>
        </p:spPr>
        <p:txBody>
          <a:bodyPr/>
          <a:lstStyle/>
          <a:p>
            <a:pPr>
              <a:lnSpc>
                <a:spcPct val="80000"/>
              </a:lnSpc>
            </a:pPr>
            <a:r>
              <a:rPr lang="en-US" altLang="en-US" sz="3600" dirty="0"/>
              <a:t>Proposed improvements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pPr marL="342900" indent="-342900">
              <a:buFont typeface="+mj-lt"/>
              <a:buAutoNum type="arabicPeriod"/>
            </a:pPr>
            <a:r>
              <a:rPr lang="en-US" sz="1800" dirty="0"/>
              <a:t>For each key issue in SA2 studies, add information about SA1 requirements that can be identified to be related to such key issue.</a:t>
            </a:r>
          </a:p>
          <a:p>
            <a:pPr marL="342900" indent="-342900">
              <a:buFont typeface="+mj-lt"/>
              <a:buAutoNum type="arabicPeriod"/>
            </a:pPr>
            <a:r>
              <a:rPr lang="en-US" altLang="en-US" sz="1800" dirty="0"/>
              <a:t>SA1 and SA2 to work together (e.g. through liaisons or joint meeting) on getting clarity on the requirements in particular during initial phases of SA2 studies that relate to SA1 requirements. Getting clarity early on the requirements saves lot of discussions and work afterwards.</a:t>
            </a:r>
          </a:p>
          <a:p>
            <a:pPr marL="342900" indent="-342900">
              <a:buFont typeface="+mj-lt"/>
              <a:buAutoNum type="arabicPeriod"/>
            </a:pPr>
            <a:r>
              <a:rPr lang="en-US" sz="1800" dirty="0"/>
              <a:t>SA2 to document decisions (e.g. in the minutes related to SID discussions) on excluding certain SA1 requirements (in particular new requirements from the same release) from being studied in SA2 if these are considered to be met already by current downstream specifications, preferably with some explanation of how these are met. </a:t>
            </a:r>
          </a:p>
          <a:p>
            <a:pPr marL="342900" indent="-342900">
              <a:buFont typeface="+mj-lt"/>
              <a:buAutoNum type="arabicPeriod"/>
            </a:pPr>
            <a:r>
              <a:rPr lang="en-US" sz="1800" dirty="0"/>
              <a:t>In the conclusions of each key issue, add information about which SA1 requirements are (partially) met (if any) and how these are (partially) met.</a:t>
            </a:r>
          </a:p>
          <a:p>
            <a:pPr marL="342900" indent="-342900">
              <a:buFont typeface="+mj-lt"/>
              <a:buAutoNum type="arabicPeriod"/>
            </a:pPr>
            <a:r>
              <a:rPr lang="en-US" sz="1800" dirty="0"/>
              <a:t>SA1 to discuss and pro-actively update the formulation of requirements that require clarification. SA1 to inform SA2 about updates to these requirements.</a:t>
            </a:r>
          </a:p>
          <a:p>
            <a:endParaRPr lang="en-US" sz="1800" dirty="0"/>
          </a:p>
        </p:txBody>
      </p:sp>
    </p:spTree>
    <p:extLst>
      <p:ext uri="{BB962C8B-B14F-4D97-AF65-F5344CB8AC3E}">
        <p14:creationId xmlns:p14="http://schemas.microsoft.com/office/powerpoint/2010/main" val="156534647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071B0B-94D2-D715-079E-FFBE29729C82}"/>
              </a:ext>
            </a:extLst>
          </p:cNvPr>
          <p:cNvSpPr/>
          <p:nvPr/>
        </p:nvSpPr>
        <p:spPr>
          <a:xfrm>
            <a:off x="270197" y="4230340"/>
            <a:ext cx="11101793" cy="129635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26482" y="560387"/>
            <a:ext cx="10515600" cy="1130301"/>
          </a:xfrm>
        </p:spPr>
        <p:txBody>
          <a:bodyPr/>
          <a:lstStyle/>
          <a:p>
            <a:r>
              <a:rPr lang="en-GB" altLang="en-US" sz="4000" dirty="0"/>
              <a:t>Conclusion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04655"/>
            <a:ext cx="10856053" cy="4351338"/>
          </a:xfrm>
        </p:spPr>
        <p:txBody>
          <a:bodyPr/>
          <a:lstStyle/>
          <a:p>
            <a:pPr>
              <a:buFont typeface="Arial" panose="020B0604020202020204" pitchFamily="34" charset="0"/>
              <a:buChar char="•"/>
            </a:pPr>
            <a:endParaRPr lang="en-US" sz="1200" kern="1200" dirty="0">
              <a:solidFill>
                <a:schemeClr val="tx1"/>
              </a:solidFill>
              <a:effectLst/>
              <a:latin typeface="+mn-lt"/>
              <a:ea typeface="+mn-ea"/>
              <a:cs typeface="+mn-cs"/>
            </a:endParaRPr>
          </a:p>
          <a:p>
            <a:pPr marL="457200" lvl="1" indent="0">
              <a:spcBef>
                <a:spcPts val="300"/>
              </a:spcBef>
              <a:buClrTx/>
              <a:buNone/>
            </a:pPr>
            <a:endParaRPr lang="en-US" sz="1200" kern="1200" dirty="0">
              <a:effectLst/>
              <a:latin typeface="+mn-lt"/>
              <a:ea typeface="+mn-ea"/>
              <a:cs typeface="+mn-cs"/>
            </a:endParaRPr>
          </a:p>
          <a:p>
            <a:pPr marL="971550" lvl="1" indent="-514350">
              <a:buAutoNum type="arabicParenR"/>
            </a:pPr>
            <a:endParaRPr lang="en-US" altLang="en-US" sz="1600" dirty="0"/>
          </a:p>
          <a:p>
            <a:pPr marL="514350" indent="-514350">
              <a:buAutoNum type="arabicParenR"/>
            </a:pPr>
            <a:endParaRPr lang="en-US" altLang="en-US" sz="2000" dirty="0"/>
          </a:p>
          <a:p>
            <a:pPr marL="514350" indent="-514350">
              <a:buAutoNum type="arabicParenR"/>
            </a:pPr>
            <a:endParaRPr lang="en-US" altLang="en-US" sz="2000" dirty="0"/>
          </a:p>
          <a:p>
            <a:pPr marL="514350" indent="-514350">
              <a:buAutoNum type="arabicParenR"/>
            </a:pPr>
            <a:endParaRPr lang="en-US" altLang="en-US" dirty="0"/>
          </a:p>
        </p:txBody>
      </p:sp>
      <p:sp>
        <p:nvSpPr>
          <p:cNvPr id="2" name="Content Placeholder 2">
            <a:extLst>
              <a:ext uri="{FF2B5EF4-FFF2-40B4-BE49-F238E27FC236}">
                <a16:creationId xmlns:a16="http://schemas.microsoft.com/office/drawing/2014/main" id="{17B35D88-5A08-BFB6-0256-469A70716D41}"/>
              </a:ext>
            </a:extLst>
          </p:cNvPr>
          <p:cNvSpPr txBox="1">
            <a:spLocks/>
          </p:cNvSpPr>
          <p:nvPr/>
        </p:nvSpPr>
        <p:spPr bwMode="auto">
          <a:xfrm>
            <a:off x="266701" y="1766902"/>
            <a:ext cx="11020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dirty="0"/>
              <a:t>Improved alignment is needed between SA1 and SA2 regarding SA1 requirements.</a:t>
            </a:r>
          </a:p>
          <a:p>
            <a:r>
              <a:rPr lang="en-US" altLang="en-US" sz="2000" dirty="0"/>
              <a:t>We propose a few practical improvements to better be able to trace and discuss what is happening with certain SA1 requirements, or what has happened with certain SA1 requirements, giving a chance for SA1 to adapt/reformulate the requirements before a requirement is included/excluded from the work in SA2.</a:t>
            </a:r>
          </a:p>
          <a:p>
            <a:r>
              <a:rPr lang="en-US" altLang="en-US" sz="2000" dirty="0"/>
              <a:t>These improvements do not incur a lot of overhead on top of the current ways of working.</a:t>
            </a:r>
          </a:p>
          <a:p>
            <a:pPr marL="0" indent="0">
              <a:buNone/>
            </a:pPr>
            <a:endParaRPr lang="en-US" sz="2000" dirty="0"/>
          </a:p>
          <a:p>
            <a:pPr marL="87313" indent="0">
              <a:buNone/>
            </a:pPr>
            <a:r>
              <a:rPr lang="en-US" sz="2000" b="1" u="sng" dirty="0">
                <a:solidFill>
                  <a:schemeClr val="bg1"/>
                </a:solidFill>
              </a:rPr>
              <a:t>Proposal for endorsement:</a:t>
            </a:r>
          </a:p>
          <a:p>
            <a:pPr marL="87313" indent="0">
              <a:buNone/>
            </a:pPr>
            <a:r>
              <a:rPr lang="en-US" sz="2000" dirty="0">
                <a:solidFill>
                  <a:schemeClr val="bg1"/>
                </a:solidFill>
              </a:rPr>
              <a:t>Endorse the 5 proposed improvements on slide 3 for better alignment between SA1 and SA2 starting from release 19 and onwards. FFS whether any formal working procedures or TR templates need to be updated.</a:t>
            </a:r>
            <a:endParaRPr lang="en-US" sz="1600" dirty="0">
              <a:solidFill>
                <a:schemeClr val="bg1"/>
              </a:solidFill>
            </a:endParaRPr>
          </a:p>
          <a:p>
            <a:pPr lvl="1"/>
            <a:endParaRPr lang="en-US" altLang="en-US" sz="1600" dirty="0"/>
          </a:p>
          <a:p>
            <a:pPr marL="0" indent="0">
              <a:buFontTx/>
              <a:buNone/>
            </a:pPr>
            <a:endParaRPr lang="en-US" altLang="en-US" sz="2400"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442</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Proposal for improved alignment between SA1 and SA2 </vt:lpstr>
      <vt:lpstr>Introduction</vt:lpstr>
      <vt:lpstr>Proposed improvements</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Dees, Walter</cp:lastModifiedBy>
  <cp:revision>607</cp:revision>
  <dcterms:created xsi:type="dcterms:W3CDTF">2010-02-05T13:52:04Z</dcterms:created>
  <dcterms:modified xsi:type="dcterms:W3CDTF">2023-09-06T21:07:32Z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6f75f480-7803-4ee9-bb54-84d0635fdbe7_Enabled">
    <vt:lpwstr>true</vt:lpwstr>
  </property>
  <property fmtid="{D5CDD505-2E9C-101B-9397-08002B2CF9AE}" pid="4" name="MSIP_Label_6f75f480-7803-4ee9-bb54-84d0635fdbe7_SetDate">
    <vt:lpwstr>2023-09-06T16:18:43Z</vt:lpwstr>
  </property>
  <property fmtid="{D5CDD505-2E9C-101B-9397-08002B2CF9AE}" pid="5" name="MSIP_Label_6f75f480-7803-4ee9-bb54-84d0635fdbe7_Method">
    <vt:lpwstr>Privileged</vt:lpwstr>
  </property>
  <property fmtid="{D5CDD505-2E9C-101B-9397-08002B2CF9AE}" pid="6" name="MSIP_Label_6f75f480-7803-4ee9-bb54-84d0635fdbe7_Name">
    <vt:lpwstr>unrestricted</vt:lpwstr>
  </property>
  <property fmtid="{D5CDD505-2E9C-101B-9397-08002B2CF9AE}" pid="7" name="MSIP_Label_6f75f480-7803-4ee9-bb54-84d0635fdbe7_SiteId">
    <vt:lpwstr>38ae3bcd-9579-4fd4-adda-b42e1495d55a</vt:lpwstr>
  </property>
  <property fmtid="{D5CDD505-2E9C-101B-9397-08002B2CF9AE}" pid="8" name="MSIP_Label_6f75f480-7803-4ee9-bb54-84d0635fdbe7_ActionId">
    <vt:lpwstr>eda16368-4a1c-4e0d-b9c8-a33c638861d7</vt:lpwstr>
  </property>
  <property fmtid="{D5CDD505-2E9C-101B-9397-08002B2CF9AE}" pid="9" name="MSIP_Label_6f75f480-7803-4ee9-bb54-84d0635fdbe7_ContentBits">
    <vt:lpwstr>0</vt:lpwstr>
  </property>
</Properties>
</file>